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9" r:id="rId3"/>
    <p:sldId id="292" r:id="rId4"/>
    <p:sldId id="291" r:id="rId5"/>
    <p:sldId id="288" r:id="rId6"/>
    <p:sldId id="287" r:id="rId7"/>
    <p:sldId id="281" r:id="rId8"/>
    <p:sldId id="280" r:id="rId9"/>
    <p:sldId id="282" r:id="rId10"/>
    <p:sldId id="289" r:id="rId11"/>
    <p:sldId id="284" r:id="rId12"/>
    <p:sldId id="285" r:id="rId13"/>
    <p:sldId id="286" r:id="rId14"/>
    <p:sldId id="29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A415-47F4-9946-BC3F-D8CF08AA5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B98DE-24EA-8B44-8EEC-5CFEF4CFA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F09FA-BAA7-6A42-AE74-81F0FAEF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4000-E1FD-2345-9E70-3D197180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829D3-28CF-4841-A80E-5E03CF7C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9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7B2B-5099-D84F-A284-0A3708F42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E5D67-8EA0-8D41-9F35-74586E1FB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F4263-32CB-E544-B926-75771B3A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83EE0-C4EA-7D45-B72F-DE33B27D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A97D8-DFEC-0149-A615-F55489212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7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B9602-A06F-DA49-B363-6C25920E5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89DEE-30D1-8649-8095-28CBF14D1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9123B-F67E-7742-B939-49D01303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EE289-F229-FB44-97BC-728B8280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4E86D-B7CB-334B-8D45-ED1A3029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BBBA-34C2-8442-984C-936C2C0C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23A0-8EF4-DC40-B199-569DCA35F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A5CB3-3422-3B48-B7E6-323E9BEFC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09451-7FF9-1B49-A80E-EECFB70A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A3C1-2296-8A4C-9343-8722E2B6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1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33D3-DBB9-D247-B7F2-237D84B6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EF3C2-D357-DC41-B4F5-72912B3BE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4B82E-7CB5-CF42-A206-79ED8861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165A-B0A1-C740-9533-2EB73E63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8C9ED-D20B-FD40-8CD0-2AB30390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11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9A305-1587-1241-BB88-68DB4D42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06A7E-4E7D-CE43-9527-93D45B956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A4B80E-3CBF-8140-BDA0-C3425E2A1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558FA-8519-7E41-A0A8-65FDBCC9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BD67E-9198-C84C-874D-D35816F6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7EEC6-E9A6-EF44-8EEC-B538364C1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7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E2DE-40DA-374A-86DD-84BACD176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C4F14-0BF0-9442-9ECA-CA2A905C9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2E451-0D24-BD45-B46A-C76C18245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30E126-B8A7-C44A-8E5E-FDF11C66C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06145-14BC-B84F-B02E-E9E780CAF1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268069-35CC-0649-840F-8D6A6DD9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48BAA4-74F8-E64C-868B-0A04F753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6D5EFF-700C-F64D-87D7-E8F83D1D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7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6A571-C784-EC49-8C86-B78EACDD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183A0-C1CB-2443-B957-C3C8E013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262E8E-99AE-7641-830A-519BD09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04CE2-B78A-F244-ADF3-8359382F1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9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D86D5C-BB86-DB42-A931-54D0A7866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F70786-25DF-DF42-B152-0B3C95496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E0F71-4E11-264D-9D8A-56B14F1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9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1226-3B66-4348-85EC-E30C08B2A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753BE-40B6-AD4B-86A1-6358061EB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C7B45-E023-4145-974F-41AF5B7EF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6CA43-63BF-0047-B2D0-D3E78FC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57E66-9324-5747-8F4F-A1C014AA6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0B53F-CFCE-4040-AED6-65AD1E3E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1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9E80-88C1-2E45-A983-F9FB7848C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E6E533-99EB-6B47-A569-9429F6438C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3C4507-F9E8-2642-8F0E-B6943A921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EB699-39E4-DF46-9B8E-73C32284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6A935-9336-DA4A-B8CE-08F1243D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DBA3A-93B6-F748-B5BB-0FF5F839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67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4AE697-E3A3-344A-8EA2-145EE4D6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BBFEC-4239-8B4C-B61F-494D98F81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F147D-4C87-F549-BE10-E794FE886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89FB-0B58-B046-9FAC-D7DAFEEEE33C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CC69E-F686-9B49-A0EE-ADA9789D0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C48B-089A-544D-BBEF-2A32189467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174AF-E848-8840-9568-54185C948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4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oursquare.com/" TargetMode="External"/><Relationship Id="rId2" Type="http://schemas.openxmlformats.org/officeDocument/2006/relationships/hyperlink" Target="https://cocl.us/new_york_dataset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39936" y="1709760"/>
            <a:ext cx="10912128" cy="255454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Best Cluster of Neighborhoods from Queens and Manhattan  Boroughs Offering Multi-cultural Food Restaurants.</a:t>
            </a:r>
          </a:p>
          <a:p>
            <a:pPr algn="ctr"/>
            <a:endParaRPr lang="en-US" sz="32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3200" b="1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93609" y="4847019"/>
            <a:ext cx="367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Pravinkumar</a:t>
            </a: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Kandhare, PhD Student.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University of Alabama, Birmingham</a:t>
            </a:r>
          </a:p>
        </p:txBody>
      </p:sp>
    </p:spTree>
    <p:extLst>
      <p:ext uri="{BB962C8B-B14F-4D97-AF65-F5344CB8AC3E}">
        <p14:creationId xmlns:p14="http://schemas.microsoft.com/office/powerpoint/2010/main" val="604609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239036"/>
            <a:ext cx="12192000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5.  Analyze clusters of Manhattan and Queens: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AC03CF-67D3-BB41-80B0-FD9A63DFC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385" y="1898309"/>
            <a:ext cx="4987290" cy="245872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5F45D3-D8ED-224D-B9E5-9C24DA75FCD0}"/>
              </a:ext>
            </a:extLst>
          </p:cNvPr>
          <p:cNvSpPr txBox="1"/>
          <p:nvPr/>
        </p:nvSpPr>
        <p:spPr>
          <a:xfrm>
            <a:off x="3171658" y="4357029"/>
            <a:ext cx="6362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Total Neighborhood : 39          Queens Total Neighborhood: 70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05D3-7213-DD45-9AEE-2DF9BCC03DC6}"/>
              </a:ext>
            </a:extLst>
          </p:cNvPr>
          <p:cNvSpPr txBox="1"/>
          <p:nvPr/>
        </p:nvSpPr>
        <p:spPr>
          <a:xfrm>
            <a:off x="983848" y="762256"/>
            <a:ext cx="1019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assigned clustered labels of Manhattan and Queens neighborhoods dataset 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F84F-B8D1-CD48-82F8-DB865D7AFA50}"/>
              </a:ext>
            </a:extLst>
          </p:cNvPr>
          <p:cNvSpPr txBox="1"/>
          <p:nvPr/>
        </p:nvSpPr>
        <p:spPr>
          <a:xfrm>
            <a:off x="983848" y="4587639"/>
            <a:ext cx="10370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number 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number of neighborhoods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others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Queens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number 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number of neighborhoods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others</a:t>
            </a:r>
          </a:p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Guessing solution of our problem: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number 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Queens has largest number of neighborhoods among all clusters.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Guess can be made that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2 may offer more number of multi-cultural food restaurants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Again, It just a guess. Let’s see the correct results !!!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75A57-8C40-BB4A-AF6D-9480471BF650}"/>
              </a:ext>
            </a:extLst>
          </p:cNvPr>
          <p:cNvSpPr txBox="1"/>
          <p:nvPr/>
        </p:nvSpPr>
        <p:spPr>
          <a:xfrm>
            <a:off x="3091544" y="1513587"/>
            <a:ext cx="5236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Manhattan Clusters Labels            Queens Clusters Labels </a:t>
            </a:r>
          </a:p>
        </p:txBody>
      </p:sp>
    </p:spTree>
    <p:extLst>
      <p:ext uri="{BB962C8B-B14F-4D97-AF65-F5344CB8AC3E}">
        <p14:creationId xmlns:p14="http://schemas.microsoft.com/office/powerpoint/2010/main" val="188628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C74541D1-D295-544F-9EFF-37AD8E99AA96}"/>
              </a:ext>
            </a:extLst>
          </p:cNvPr>
          <p:cNvSpPr txBox="1"/>
          <p:nvPr/>
        </p:nvSpPr>
        <p:spPr>
          <a:xfrm>
            <a:off x="0" y="239036"/>
            <a:ext cx="12192000" cy="4154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5.1 Analyze Manhattan’s all five clusters along with their restaurant category: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82D77-3198-FE41-AA8F-3DEE02A5F464}"/>
              </a:ext>
            </a:extLst>
          </p:cNvPr>
          <p:cNvSpPr txBox="1"/>
          <p:nvPr/>
        </p:nvSpPr>
        <p:spPr>
          <a:xfrm>
            <a:off x="1021080" y="-1859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05662E-3AB1-5D45-B2A1-59337DED68E2}"/>
              </a:ext>
            </a:extLst>
          </p:cNvPr>
          <p:cNvSpPr/>
          <p:nvPr/>
        </p:nvSpPr>
        <p:spPr>
          <a:xfrm>
            <a:off x="840105" y="2671645"/>
            <a:ext cx="4693920" cy="208252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E0FE74-BF90-2248-9E69-6B4FA52CDC93}"/>
              </a:ext>
            </a:extLst>
          </p:cNvPr>
          <p:cNvSpPr/>
          <p:nvPr/>
        </p:nvSpPr>
        <p:spPr>
          <a:xfrm>
            <a:off x="6142038" y="2655295"/>
            <a:ext cx="4693920" cy="197707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442513-87F8-134D-A440-E644A061C718}"/>
              </a:ext>
            </a:extLst>
          </p:cNvPr>
          <p:cNvSpPr/>
          <p:nvPr/>
        </p:nvSpPr>
        <p:spPr>
          <a:xfrm>
            <a:off x="840105" y="5241652"/>
            <a:ext cx="4693920" cy="140698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cluster that has maximum number of restaurant categories for top 3 most common venues: To make decision simple, we will choose right now these two highlighted clusters among Manhattan’s five clusters.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D6AE5C-BDC7-F14C-9DED-52945AB39166}"/>
              </a:ext>
            </a:extLst>
          </p:cNvPr>
          <p:cNvCxnSpPr>
            <a:cxnSpLocks/>
          </p:cNvCxnSpPr>
          <p:nvPr/>
        </p:nvCxnSpPr>
        <p:spPr>
          <a:xfrm flipV="1">
            <a:off x="3187065" y="4665070"/>
            <a:ext cx="1" cy="490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66088E-5136-B846-B7C9-886081ADE1CC}"/>
              </a:ext>
            </a:extLst>
          </p:cNvPr>
          <p:cNvCxnSpPr>
            <a:cxnSpLocks/>
          </p:cNvCxnSpPr>
          <p:nvPr/>
        </p:nvCxnSpPr>
        <p:spPr>
          <a:xfrm flipV="1">
            <a:off x="5534024" y="4708193"/>
            <a:ext cx="608014" cy="517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467D3BE-068A-634B-87C5-E404FD4D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53" y="848502"/>
            <a:ext cx="4543425" cy="190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F4EE3-881B-2641-B986-386121CA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037" y="865278"/>
            <a:ext cx="4543425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BD14DF-27FD-A041-ABF2-655973FAE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04" y="2744396"/>
            <a:ext cx="4543425" cy="2009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4C35F-6555-814C-9AB7-56A7146BC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533" y="2671645"/>
            <a:ext cx="4543425" cy="2118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80D8B-3C52-3D49-BBFF-98C09BAC9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037" y="4754171"/>
            <a:ext cx="45434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0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B5E69DB-B963-1E4F-A1C8-023298FEF92A}"/>
              </a:ext>
            </a:extLst>
          </p:cNvPr>
          <p:cNvSpPr txBox="1"/>
          <p:nvPr/>
        </p:nvSpPr>
        <p:spPr>
          <a:xfrm>
            <a:off x="-1" y="239036"/>
            <a:ext cx="12191999" cy="4154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5.2 Analyze Queens all five clusters along with their restaurant category: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91447-BB5A-5A43-8C26-4C092DC0A38A}"/>
              </a:ext>
            </a:extLst>
          </p:cNvPr>
          <p:cNvSpPr/>
          <p:nvPr/>
        </p:nvSpPr>
        <p:spPr>
          <a:xfrm>
            <a:off x="929640" y="3034788"/>
            <a:ext cx="4693900" cy="203554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2811CD-3E5B-4542-B850-E77D52E35717}"/>
              </a:ext>
            </a:extLst>
          </p:cNvPr>
          <p:cNvSpPr/>
          <p:nvPr/>
        </p:nvSpPr>
        <p:spPr>
          <a:xfrm>
            <a:off x="929640" y="760579"/>
            <a:ext cx="4693920" cy="209384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2E017B-207C-5541-8988-0E4A1DCDF423}"/>
              </a:ext>
            </a:extLst>
          </p:cNvPr>
          <p:cNvSpPr/>
          <p:nvPr/>
        </p:nvSpPr>
        <p:spPr>
          <a:xfrm>
            <a:off x="929641" y="5342951"/>
            <a:ext cx="4693920" cy="140698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the cluster that has maximum number of restaurant categories for 3 most common venues: To make decision simple, we will choose again these two highlighted clusters among Queens five clusters.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53FA02-C64E-8049-BA49-25DBF4D5344D}"/>
              </a:ext>
            </a:extLst>
          </p:cNvPr>
          <p:cNvCxnSpPr>
            <a:cxnSpLocks/>
          </p:cNvCxnSpPr>
          <p:nvPr/>
        </p:nvCxnSpPr>
        <p:spPr>
          <a:xfrm flipV="1">
            <a:off x="3276589" y="4958469"/>
            <a:ext cx="1" cy="490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87D83F-3E99-F344-BAD5-A2D1EA54AA1A}"/>
              </a:ext>
            </a:extLst>
          </p:cNvPr>
          <p:cNvCxnSpPr>
            <a:cxnSpLocks/>
          </p:cNvCxnSpPr>
          <p:nvPr/>
        </p:nvCxnSpPr>
        <p:spPr>
          <a:xfrm flipV="1">
            <a:off x="5960427" y="2305706"/>
            <a:ext cx="0" cy="37668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A8BF42-728E-CA47-A9A0-F6E8A305040D}"/>
              </a:ext>
            </a:extLst>
          </p:cNvPr>
          <p:cNvCxnSpPr>
            <a:stCxn id="27" idx="3"/>
          </p:cNvCxnSpPr>
          <p:nvPr/>
        </p:nvCxnSpPr>
        <p:spPr>
          <a:xfrm>
            <a:off x="5623561" y="6046445"/>
            <a:ext cx="33686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8CBD1B5-66C9-4140-8E4D-9A79BAC33E49}"/>
              </a:ext>
            </a:extLst>
          </p:cNvPr>
          <p:cNvCxnSpPr>
            <a:cxnSpLocks/>
          </p:cNvCxnSpPr>
          <p:nvPr/>
        </p:nvCxnSpPr>
        <p:spPr>
          <a:xfrm flipH="1" flipV="1">
            <a:off x="5623561" y="2296755"/>
            <a:ext cx="336866" cy="8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D9D06C9-9022-2440-AED5-249D83D3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92" y="809426"/>
            <a:ext cx="4505325" cy="2038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9A436C-952F-D843-A935-069B6304F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2" y="809426"/>
            <a:ext cx="4505325" cy="1971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F67053-7B27-7B4B-8CA7-70C9E40EC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70" y="3045042"/>
            <a:ext cx="4505325" cy="20383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40065E-000C-EB48-ACB5-9D141698E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552" y="2708031"/>
            <a:ext cx="4505325" cy="1809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980D5E-AC1C-E440-BCED-45E293350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551" y="4569313"/>
            <a:ext cx="45053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B5E69DB-B963-1E4F-A1C8-023298FEF92A}"/>
              </a:ext>
            </a:extLst>
          </p:cNvPr>
          <p:cNvSpPr txBox="1"/>
          <p:nvPr/>
        </p:nvSpPr>
        <p:spPr>
          <a:xfrm>
            <a:off x="0" y="239036"/>
            <a:ext cx="12192000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6. 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cluster offering a greater number of multi-cultural food restaurants:</a:t>
            </a:r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91447-BB5A-5A43-8C26-4C092DC0A38A}"/>
              </a:ext>
            </a:extLst>
          </p:cNvPr>
          <p:cNvSpPr/>
          <p:nvPr/>
        </p:nvSpPr>
        <p:spPr>
          <a:xfrm>
            <a:off x="6448953" y="2943699"/>
            <a:ext cx="4794994" cy="211756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2811CD-3E5B-4542-B850-E77D52E35717}"/>
              </a:ext>
            </a:extLst>
          </p:cNvPr>
          <p:cNvSpPr/>
          <p:nvPr/>
        </p:nvSpPr>
        <p:spPr>
          <a:xfrm>
            <a:off x="6455730" y="804885"/>
            <a:ext cx="4788217" cy="198251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9D0283-155E-F043-B97D-92BE3FDD03F3}"/>
              </a:ext>
            </a:extLst>
          </p:cNvPr>
          <p:cNvSpPr/>
          <p:nvPr/>
        </p:nvSpPr>
        <p:spPr>
          <a:xfrm>
            <a:off x="975361" y="869473"/>
            <a:ext cx="4693920" cy="197707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76E442-BBB4-D94E-AC83-31DAAEE7C58D}"/>
              </a:ext>
            </a:extLst>
          </p:cNvPr>
          <p:cNvSpPr/>
          <p:nvPr/>
        </p:nvSpPr>
        <p:spPr>
          <a:xfrm>
            <a:off x="975361" y="2948301"/>
            <a:ext cx="4693920" cy="208975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70CE8-C7A4-4342-B5CE-60F11DED861B}"/>
              </a:ext>
            </a:extLst>
          </p:cNvPr>
          <p:cNvSpPr/>
          <p:nvPr/>
        </p:nvSpPr>
        <p:spPr>
          <a:xfrm>
            <a:off x="723900" y="5211976"/>
            <a:ext cx="10744199" cy="68558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previously selected four clusters, it can be concluded that 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“Queens cluster2 ” offers wide variety of restaurant categories and number of restaurants compared to all other clusters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B3E1A-6635-1341-BC7A-B69E1A6E8A9A}"/>
              </a:ext>
            </a:extLst>
          </p:cNvPr>
          <p:cNvSpPr/>
          <p:nvPr/>
        </p:nvSpPr>
        <p:spPr>
          <a:xfrm>
            <a:off x="6373706" y="2856754"/>
            <a:ext cx="5046562" cy="2268277"/>
          </a:xfrm>
          <a:prstGeom prst="rect">
            <a:avLst/>
          </a:prstGeom>
          <a:noFill/>
          <a:ln w="793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83247A-00AE-8740-B8A5-8D60CE115B89}"/>
              </a:ext>
            </a:extLst>
          </p:cNvPr>
          <p:cNvCxnSpPr/>
          <p:nvPr/>
        </p:nvCxnSpPr>
        <p:spPr>
          <a:xfrm flipV="1">
            <a:off x="8392492" y="5063189"/>
            <a:ext cx="0" cy="297573"/>
          </a:xfrm>
          <a:prstGeom prst="straightConnector1">
            <a:avLst/>
          </a:prstGeom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B9D28B-9E88-9840-AAA7-5EF9FEF97338}"/>
              </a:ext>
            </a:extLst>
          </p:cNvPr>
          <p:cNvSpPr txBox="1"/>
          <p:nvPr/>
        </p:nvSpPr>
        <p:spPr>
          <a:xfrm>
            <a:off x="723900" y="5940191"/>
            <a:ext cx="10696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clustering information will help multicultural food lovers in making decision about the food locations and having all kinds of different ethnic food at one place or within shorter distances.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34AD6F-B327-BB4C-B890-A593CF05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968" y="851065"/>
            <a:ext cx="4505325" cy="2038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579C54-4635-E24E-A851-BD0571C6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324" y="2971717"/>
            <a:ext cx="4505325" cy="20383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0A6D6-2084-6C43-A2F5-ECBDBD55B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07" y="875554"/>
            <a:ext cx="4543425" cy="20097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1EAB95-1E31-904A-A387-F6D92635E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129" y="2953764"/>
            <a:ext cx="4543425" cy="211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6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B5E69DB-B963-1E4F-A1C8-023298FEF92A}"/>
              </a:ext>
            </a:extLst>
          </p:cNvPr>
          <p:cNvSpPr txBox="1"/>
          <p:nvPr/>
        </p:nvSpPr>
        <p:spPr>
          <a:xfrm>
            <a:off x="0" y="239036"/>
            <a:ext cx="12192000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7. Conclusion: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3C390-A974-DC4D-9FEA-629E53933D46}"/>
              </a:ext>
            </a:extLst>
          </p:cNvPr>
          <p:cNvSpPr txBox="1"/>
          <p:nvPr/>
        </p:nvSpPr>
        <p:spPr>
          <a:xfrm>
            <a:off x="1134319" y="1348451"/>
            <a:ext cx="101509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“Queens cluster2 ”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wide variety of ethnic restaurant categories and number of restaurants.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 distribution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clusters observed for Queens and Manhattan  boroughs.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Queens and Manhattan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neighborhoods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31.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produce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biased clustering results because of unbalanced neighborhoods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3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239036"/>
            <a:ext cx="12192000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Contents: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9740A-9A70-3D41-85F8-8078EFEFF983}"/>
              </a:ext>
            </a:extLst>
          </p:cNvPr>
          <p:cNvSpPr txBox="1"/>
          <p:nvPr/>
        </p:nvSpPr>
        <p:spPr>
          <a:xfrm>
            <a:off x="647621" y="1034118"/>
            <a:ext cx="9985362" cy="4180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Statement, Audience and Dataset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of neighborhoods on map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and Queens restaurant venue dataset from Foursquare API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 algorithm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clusters of Manhattan and Queens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cluster offering a greater number of multi-cultural restaurants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4157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239036"/>
            <a:ext cx="12192000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1. Problem Statement , Audience and Dataset: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600E8-ECCC-364E-A544-953A9C36A084}"/>
              </a:ext>
            </a:extLst>
          </p:cNvPr>
          <p:cNvSpPr txBox="1"/>
          <p:nvPr/>
        </p:nvSpPr>
        <p:spPr>
          <a:xfrm>
            <a:off x="786778" y="794802"/>
            <a:ext cx="10286382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boroughs (Manhattan and Queens) of the New York city and determine the </a:t>
            </a:r>
            <a:r>
              <a:rPr lang="en-US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cluster that offers large number of multi-cultural food restaurants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neighborhood of each borough will be done by choosing top three most common venue restaurants categories. Then, analyzing all clusters we would like to ask following questions.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borough cluster has largest variety of multi-cultural  restaurants.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on cluster distribution on each borough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is Audience: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Multicultural Food Lovers 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city dataset:  contain boroughs and their neighborhood along with latitude and longitude features. (“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https://cocl.us/new_york_dataset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Foursquare venue dataset: contains venue, neighborhood and other venue related information.(“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https://api.foursquare.com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 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63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239036"/>
            <a:ext cx="12192000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 Visualization of neighborhoods on Maps: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8C3DA-203A-584E-98D1-5162D99B25A1}"/>
              </a:ext>
            </a:extLst>
          </p:cNvPr>
          <p:cNvSpPr txBox="1"/>
          <p:nvPr/>
        </p:nvSpPr>
        <p:spPr>
          <a:xfrm>
            <a:off x="1285875" y="5357655"/>
            <a:ext cx="9244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dataset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getting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different dataset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(Manhattan and Queens)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 of each borough is displayed on Map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Queen has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number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neighborhoods 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Manhattan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600E8-ECCC-364E-A544-953A9C36A084}"/>
              </a:ext>
            </a:extLst>
          </p:cNvPr>
          <p:cNvSpPr txBox="1"/>
          <p:nvPr/>
        </p:nvSpPr>
        <p:spPr>
          <a:xfrm>
            <a:off x="1114425" y="1031254"/>
            <a:ext cx="96551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Neighborhoods on Map                                     Queens Neighborhoods on Map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 Manhattan’s Neighborhoods : 39                             Total Number Queen’s Neighborhoods: 70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B7A714-0939-FB4F-BC01-B0CE3E3D7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869677"/>
            <a:ext cx="5044440" cy="302260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9DC5D4-73F0-8045-AB8A-321490E7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738" y="1869677"/>
            <a:ext cx="5029200" cy="30226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27186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239036"/>
            <a:ext cx="12192000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 Manhattan and Queens restaurant venue datasets from Foursquare API: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600E8-ECCC-364E-A544-953A9C36A084}"/>
              </a:ext>
            </a:extLst>
          </p:cNvPr>
          <p:cNvSpPr txBox="1"/>
          <p:nvPr/>
        </p:nvSpPr>
        <p:spPr>
          <a:xfrm>
            <a:off x="1710241" y="2140308"/>
            <a:ext cx="934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Total Neighborhoods : 39                                 Queens Total Neighborhoods: 70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E5042-B7E9-FA4F-9C96-676EB61A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01" y="2597337"/>
            <a:ext cx="4953000" cy="140335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AC226-9B44-2F4E-B5E1-7A395115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41" y="2597337"/>
            <a:ext cx="4862195" cy="135382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6A08F-F953-1A40-AF26-F3F1E4DF774F}"/>
              </a:ext>
            </a:extLst>
          </p:cNvPr>
          <p:cNvSpPr txBox="1"/>
          <p:nvPr/>
        </p:nvSpPr>
        <p:spPr>
          <a:xfrm>
            <a:off x="1910566" y="4119162"/>
            <a:ext cx="87200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3 most common restaurant venues in each neighborhood of Manhattan and Queens</a:t>
            </a:r>
          </a:p>
          <a:p>
            <a:pPr algn="ctr"/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Note*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Only first five values of datasets are displayed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C6A117-FBFD-C84E-B8EF-E3F40A7BB129}"/>
              </a:ext>
            </a:extLst>
          </p:cNvPr>
          <p:cNvSpPr txBox="1"/>
          <p:nvPr/>
        </p:nvSpPr>
        <p:spPr>
          <a:xfrm>
            <a:off x="1096701" y="4987615"/>
            <a:ext cx="1034776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analyze top 3 most common venue restaurants of Manhattan and Queens and check their popular (highest count) restaurant category.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baseline="30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Most Common Restaurant Venue Category of Manhattan and Queens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baseline="30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Most Common Restaurant Venue Category of Manhattan and Queens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baseline="300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Most Common Restaurant Venue Category of Manhattan and Queens</a:t>
            </a:r>
          </a:p>
          <a:p>
            <a:pPr marL="457200" indent="-457200" algn="ctr">
              <a:buFont typeface="+mj-lt"/>
              <a:buAutoNum type="arabicPeriod"/>
            </a:pPr>
            <a:endParaRPr lang="en-US" sz="2000" b="1" dirty="0"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487F8B-D73B-BE49-A467-2D00F67E8ABA}"/>
              </a:ext>
            </a:extLst>
          </p:cNvPr>
          <p:cNvSpPr txBox="1"/>
          <p:nvPr/>
        </p:nvSpPr>
        <p:spPr>
          <a:xfrm>
            <a:off x="1096701" y="947055"/>
            <a:ext cx="103477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interest is in only top 3 most common venue restaurants of each neighborhood among the Manhattan and Queens borough’s dataset. 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sample restaurant datasets for Manhattan and Queens are as follows</a:t>
            </a:r>
            <a:r>
              <a:rPr lang="en-US" sz="16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7961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239036"/>
            <a:ext cx="12192000" cy="4154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3.1  1</a:t>
            </a:r>
            <a:r>
              <a:rPr lang="en-US" sz="2100" b="1" baseline="30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</a:t>
            </a:r>
            <a:r>
              <a:rPr lang="en-US" sz="21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Most Common Restaurant Venue Category of Manhattan and Queens: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3020E-AAF5-034E-B6D0-4D3A287D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1350424"/>
            <a:ext cx="9626600" cy="44704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18C3DA-203A-584E-98D1-5162D99B25A1}"/>
              </a:ext>
            </a:extLst>
          </p:cNvPr>
          <p:cNvSpPr txBox="1"/>
          <p:nvPr/>
        </p:nvSpPr>
        <p:spPr>
          <a:xfrm>
            <a:off x="1006997" y="5999698"/>
            <a:ext cx="10695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Queen has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greater number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“1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common venue restaurant” categories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Manhattan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3C478A-49CA-9442-9B1D-CC4486DC8B17}"/>
              </a:ext>
            </a:extLst>
          </p:cNvPr>
          <p:cNvSpPr txBox="1"/>
          <p:nvPr/>
        </p:nvSpPr>
        <p:spPr>
          <a:xfrm>
            <a:off x="1155816" y="6309171"/>
            <a:ext cx="9650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Italian Restaurant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“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common venue restaurant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Manhattan and Queens boroughs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8600E8-ECCC-364E-A544-953A9C36A084}"/>
              </a:ext>
            </a:extLst>
          </p:cNvPr>
          <p:cNvSpPr txBox="1"/>
          <p:nvPr/>
        </p:nvSpPr>
        <p:spPr>
          <a:xfrm>
            <a:off x="1608138" y="871674"/>
            <a:ext cx="93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Total Neighborhoods : 39                                 Queens Total Neighborhoods: 70</a:t>
            </a:r>
          </a:p>
        </p:txBody>
      </p:sp>
    </p:spTree>
    <p:extLst>
      <p:ext uri="{BB962C8B-B14F-4D97-AF65-F5344CB8AC3E}">
        <p14:creationId xmlns:p14="http://schemas.microsoft.com/office/powerpoint/2010/main" val="4199261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239036"/>
            <a:ext cx="12192000" cy="4154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3.2  2</a:t>
            </a:r>
            <a:r>
              <a:rPr lang="en-US" sz="2100" b="1" baseline="30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nd</a:t>
            </a:r>
            <a:r>
              <a:rPr lang="en-US" sz="21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Most Common Restaurant Venue Category of Manhattan and Queens: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41479-F5C0-3F45-A088-FD1E4A59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346160"/>
            <a:ext cx="9677400" cy="44704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88781-835C-1546-8355-55EB78FCC590}"/>
              </a:ext>
            </a:extLst>
          </p:cNvPr>
          <p:cNvSpPr txBox="1"/>
          <p:nvPr/>
        </p:nvSpPr>
        <p:spPr>
          <a:xfrm>
            <a:off x="759619" y="5954905"/>
            <a:ext cx="1067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Queen has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greater number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“2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most common venue restaurant” categories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Manhattan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8ED8-9D05-014E-B485-7B86F6E83A24}"/>
              </a:ext>
            </a:extLst>
          </p:cNvPr>
          <p:cNvSpPr txBox="1"/>
          <p:nvPr/>
        </p:nvSpPr>
        <p:spPr>
          <a:xfrm>
            <a:off x="456055" y="6295799"/>
            <a:ext cx="10922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Sushi Restaurant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Chinese Restaurant 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“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5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most common venue restaurant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categories for Manhattan and Queens respectively.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2B6663-E658-1042-81D4-123A078BE414}"/>
              </a:ext>
            </a:extLst>
          </p:cNvPr>
          <p:cNvSpPr txBox="1"/>
          <p:nvPr/>
        </p:nvSpPr>
        <p:spPr>
          <a:xfrm>
            <a:off x="1608138" y="871674"/>
            <a:ext cx="93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Total Neighborhoods : 39                                 Queens Total Neighborhoods: 70</a:t>
            </a:r>
          </a:p>
        </p:txBody>
      </p:sp>
    </p:spTree>
    <p:extLst>
      <p:ext uri="{BB962C8B-B14F-4D97-AF65-F5344CB8AC3E}">
        <p14:creationId xmlns:p14="http://schemas.microsoft.com/office/powerpoint/2010/main" val="97771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239036"/>
            <a:ext cx="12192000" cy="4154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3.3.  3</a:t>
            </a:r>
            <a:r>
              <a:rPr lang="en-US" sz="2100" b="1" baseline="30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rd</a:t>
            </a:r>
            <a:r>
              <a:rPr lang="en-US" sz="21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Most Common Restaurant Venue Category of Manhattan and Queens: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0B8B2-59A2-A847-8BA2-387BDEAEE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193800"/>
            <a:ext cx="9702800" cy="44704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22138-0B3A-9F40-91F1-0F9950108AED}"/>
              </a:ext>
            </a:extLst>
          </p:cNvPr>
          <p:cNvSpPr txBox="1"/>
          <p:nvPr/>
        </p:nvSpPr>
        <p:spPr>
          <a:xfrm>
            <a:off x="900113" y="5999698"/>
            <a:ext cx="10419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Queen has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greater number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“3</a:t>
            </a:r>
            <a:r>
              <a:rPr lang="en-US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common venue restaurant” categories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Manhattan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8660F-B06E-CC4C-BC68-7B19E12E7294}"/>
              </a:ext>
            </a:extLst>
          </p:cNvPr>
          <p:cNvSpPr txBox="1"/>
          <p:nvPr/>
        </p:nvSpPr>
        <p:spPr>
          <a:xfrm>
            <a:off x="336582" y="6316865"/>
            <a:ext cx="115188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Restaurant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Restaurant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“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 most common venue restaurant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categories for Manhattan and Queens respectively.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551A48-6190-DD46-BDFA-6E3A3A7B2A82}"/>
              </a:ext>
            </a:extLst>
          </p:cNvPr>
          <p:cNvSpPr txBox="1"/>
          <p:nvPr/>
        </p:nvSpPr>
        <p:spPr>
          <a:xfrm>
            <a:off x="1608138" y="871674"/>
            <a:ext cx="934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Total Neighborhoods : 39                                 Queens Total Neighborhoods: 70</a:t>
            </a:r>
          </a:p>
        </p:txBody>
      </p:sp>
    </p:spTree>
    <p:extLst>
      <p:ext uri="{BB962C8B-B14F-4D97-AF65-F5344CB8AC3E}">
        <p14:creationId xmlns:p14="http://schemas.microsoft.com/office/powerpoint/2010/main" val="386634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0" y="239036"/>
            <a:ext cx="12192000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4. K-means clustering algorithm: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F45D3-D8ED-224D-B9E5-9C24DA75FCD0}"/>
              </a:ext>
            </a:extLst>
          </p:cNvPr>
          <p:cNvSpPr txBox="1"/>
          <p:nvPr/>
        </p:nvSpPr>
        <p:spPr>
          <a:xfrm>
            <a:off x="2300962" y="4795731"/>
            <a:ext cx="8740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Total Neighborhood : 39                                Queens Total Neighborhood: 70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D05D3-7213-DD45-9AEE-2DF9BCC03DC6}"/>
              </a:ext>
            </a:extLst>
          </p:cNvPr>
          <p:cNvSpPr txBox="1"/>
          <p:nvPr/>
        </p:nvSpPr>
        <p:spPr>
          <a:xfrm>
            <a:off x="983848" y="762256"/>
            <a:ext cx="10197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clustering algorithm using cluster value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K=5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results of Manhattan and Queens “top 3 most common venue restaurant” datasets.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9F84F-B8D1-CD48-82F8-DB865D7AFA50}"/>
              </a:ext>
            </a:extLst>
          </p:cNvPr>
          <p:cNvSpPr txBox="1"/>
          <p:nvPr/>
        </p:nvSpPr>
        <p:spPr>
          <a:xfrm>
            <a:off x="87313" y="5342324"/>
            <a:ext cx="1210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Manhattan’s map, ”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green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colored cluster contains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number of neighborhoods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other clusters.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Queens map, ”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blue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” colored cluster contains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number of neighborhoods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other clusters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check assigned label counts for each cluster.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06EA9-9D26-DD42-A66E-E59BFE8B8F0E}"/>
              </a:ext>
            </a:extLst>
          </p:cNvPr>
          <p:cNvSpPr txBox="1"/>
          <p:nvPr/>
        </p:nvSpPr>
        <p:spPr>
          <a:xfrm>
            <a:off x="1784195" y="1769881"/>
            <a:ext cx="9067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Manhattan Neighborhoods clustering Map                           Queens Neighborhoods clustering Map 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7E4B60-3C57-834A-AA73-6BFBFCE2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95" y="2221367"/>
            <a:ext cx="3901567" cy="23267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F05034-5F54-6147-9C33-7C568BF3C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01" y="2222447"/>
            <a:ext cx="3905504" cy="23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45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4747</TotalTime>
  <Words>964</Words>
  <Application>Microsoft Macintosh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Kandhare, Pravinkumar G</dc:creator>
  <cp:lastModifiedBy>Kandhare, Pravinkumar G</cp:lastModifiedBy>
  <cp:revision>100</cp:revision>
  <dcterms:created xsi:type="dcterms:W3CDTF">2018-12-04T22:00:57Z</dcterms:created>
  <dcterms:modified xsi:type="dcterms:W3CDTF">2019-09-01T23:35:24Z</dcterms:modified>
</cp:coreProperties>
</file>